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6" r:id="rId3"/>
    <p:sldId id="257" r:id="rId4"/>
    <p:sldId id="259"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111" d="100"/>
          <a:sy n="111"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08/12/2022</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08/12/2022</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pic>
        <p:nvPicPr>
          <p:cNvPr id="7" name="Picture 4" descr="Graphical user interface, application&#10;&#10;Description automatically generated">
            <a:extLst>
              <a:ext uri="{FF2B5EF4-FFF2-40B4-BE49-F238E27FC236}">
                <a16:creationId xmlns:a16="http://schemas.microsoft.com/office/drawing/2014/main" id="{5CA7EF09-EF7A-8F41-97B7-55CEAB972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D0401335-0710-DD48-93E8-D23D58AB3563}"/>
              </a:ext>
            </a:extLst>
          </p:cNvPr>
          <p:cNvSpPr/>
          <p:nvPr userDrawn="1"/>
        </p:nvSpPr>
        <p:spPr>
          <a:xfrm>
            <a:off x="8153400" y="407755"/>
            <a:ext cx="4038600" cy="88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4A5EEA26-D20D-7A49-8A57-3A7C01473D90}"/>
              </a:ext>
            </a:extLst>
          </p:cNvPr>
          <p:cNvPicPr>
            <a:picLocks noChangeAspect="1"/>
          </p:cNvPicPr>
          <p:nvPr userDrawn="1"/>
        </p:nvPicPr>
        <p:blipFill>
          <a:blip r:embed="rId3"/>
          <a:stretch>
            <a:fillRect/>
          </a:stretch>
        </p:blipFill>
        <p:spPr>
          <a:xfrm>
            <a:off x="10911777" y="258670"/>
            <a:ext cx="979906" cy="707252"/>
          </a:xfrm>
          <a:prstGeom prst="rect">
            <a:avLst/>
          </a:prstGeom>
        </p:spPr>
      </p:pic>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08/12/2022</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08/12/2022</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58273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08/12/2022</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pic>
        <p:nvPicPr>
          <p:cNvPr id="7" name="Picture 3" descr="Graphical user interface, application&#10;&#10;Description automatically generated">
            <a:extLst>
              <a:ext uri="{FF2B5EF4-FFF2-40B4-BE49-F238E27FC236}">
                <a16:creationId xmlns:a16="http://schemas.microsoft.com/office/drawing/2014/main" id="{D55793AD-9841-BB4F-A10E-EFC9C9C84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248A407F-D595-7745-93BD-461A6D7EAD85}"/>
              </a:ext>
            </a:extLst>
          </p:cNvPr>
          <p:cNvSpPr/>
          <p:nvPr userDrawn="1"/>
        </p:nvSpPr>
        <p:spPr>
          <a:xfrm>
            <a:off x="8153400" y="407755"/>
            <a:ext cx="4038600" cy="88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7119CAC5-37FA-584C-A962-D106167035E2}"/>
              </a:ext>
            </a:extLst>
          </p:cNvPr>
          <p:cNvPicPr>
            <a:picLocks noChangeAspect="1"/>
          </p:cNvPicPr>
          <p:nvPr userDrawn="1"/>
        </p:nvPicPr>
        <p:blipFill>
          <a:blip r:embed="rId3"/>
          <a:stretch>
            <a:fillRect/>
          </a:stretch>
        </p:blipFill>
        <p:spPr>
          <a:xfrm>
            <a:off x="10911777" y="258670"/>
            <a:ext cx="979906" cy="707252"/>
          </a:xfrm>
          <a:prstGeom prst="rect">
            <a:avLst/>
          </a:prstGeom>
        </p:spPr>
      </p:pic>
    </p:spTree>
    <p:extLst>
      <p:ext uri="{BB962C8B-B14F-4D97-AF65-F5344CB8AC3E}">
        <p14:creationId xmlns:p14="http://schemas.microsoft.com/office/powerpoint/2010/main" val="27948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08/12/2022</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08/12/2022</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08/12/2022</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08/12/2022</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08/12/2022</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08/12/2022</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08/12/2022</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08/12/2022</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_Especificaciones%20tecnicas.pdf"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738686-CB92-2B30-2221-6F78EF22E03D}"/>
              </a:ext>
            </a:extLst>
          </p:cNvPr>
          <p:cNvSpPr txBox="1"/>
          <p:nvPr/>
        </p:nvSpPr>
        <p:spPr>
          <a:xfrm>
            <a:off x="6328451" y="854886"/>
            <a:ext cx="3539281" cy="1200329"/>
          </a:xfrm>
          <a:prstGeom prst="rect">
            <a:avLst/>
          </a:prstGeom>
          <a:noFill/>
        </p:spPr>
        <p:txBody>
          <a:bodyPr wrap="square" rtlCol="0">
            <a:spAutoFit/>
          </a:bodyPr>
          <a:lstStyle/>
          <a:p>
            <a:r>
              <a:rPr lang="es-ES" sz="3600" b="1" dirty="0">
                <a:latin typeface="Montserrat" pitchFamily="2" charset="77"/>
              </a:rPr>
              <a:t>Informe Grupo Auditoria </a:t>
            </a:r>
          </a:p>
        </p:txBody>
      </p:sp>
      <p:sp>
        <p:nvSpPr>
          <p:cNvPr id="6" name="TextBox 5">
            <a:extLst>
              <a:ext uri="{FF2B5EF4-FFF2-40B4-BE49-F238E27FC236}">
                <a16:creationId xmlns:a16="http://schemas.microsoft.com/office/drawing/2014/main" id="{8F5A4AF2-3206-BFEA-0E98-A8DD90636EEC}"/>
              </a:ext>
            </a:extLst>
          </p:cNvPr>
          <p:cNvSpPr txBox="1"/>
          <p:nvPr/>
        </p:nvSpPr>
        <p:spPr>
          <a:xfrm>
            <a:off x="6456987" y="2649022"/>
            <a:ext cx="5182019" cy="2031325"/>
          </a:xfrm>
          <a:prstGeom prst="rect">
            <a:avLst/>
          </a:prstGeom>
          <a:noFill/>
        </p:spPr>
        <p:txBody>
          <a:bodyPr wrap="square" rtlCol="0">
            <a:spAutoFit/>
          </a:bodyPr>
          <a:lstStyle/>
          <a:p>
            <a:pPr algn="just"/>
            <a:r>
              <a:rPr lang="en-US" b="1" dirty="0"/>
              <a:t>OBJETO DEL PROCESO </a:t>
            </a:r>
          </a:p>
          <a:p>
            <a:pPr algn="just"/>
            <a:r>
              <a:rPr lang="en-US" b="1" dirty="0"/>
              <a:t> </a:t>
            </a:r>
          </a:p>
          <a:p>
            <a:pPr algn="just"/>
            <a:r>
              <a:rPr lang="es-ES" b="1" dirty="0"/>
              <a:t>RNCC0530 REALIZAR ESTUDIOS, DISEÑOS, REHABILITACIÓN DE LA INFRAESTRUCTURA LADO AIRE</a:t>
            </a:r>
          </a:p>
          <a:p>
            <a:pPr algn="just"/>
            <a:r>
              <a:rPr lang="es-ES" b="1" dirty="0"/>
              <a:t>Y MANTENIMIENTO LADO AIRE Y LADO TIERRA DEL AEROPUERTO DE PUERTO CARREÑO, VICHADA. </a:t>
            </a:r>
            <a:endParaRPr lang="es-ES" sz="1200" dirty="0">
              <a:latin typeface="Montserrat" pitchFamily="2" charset="77"/>
            </a:endParaRPr>
          </a:p>
        </p:txBody>
      </p:sp>
      <p:sp>
        <p:nvSpPr>
          <p:cNvPr id="7" name="TextBox 6">
            <a:extLst>
              <a:ext uri="{FF2B5EF4-FFF2-40B4-BE49-F238E27FC236}">
                <a16:creationId xmlns:a16="http://schemas.microsoft.com/office/drawing/2014/main" id="{CF4448DF-A382-C98A-54B8-BB73A892C41F}"/>
              </a:ext>
            </a:extLst>
          </p:cNvPr>
          <p:cNvSpPr txBox="1"/>
          <p:nvPr/>
        </p:nvSpPr>
        <p:spPr>
          <a:xfrm>
            <a:off x="1156544" y="577887"/>
            <a:ext cx="1803224" cy="276999"/>
          </a:xfrm>
          <a:prstGeom prst="rect">
            <a:avLst/>
          </a:prstGeom>
          <a:noFill/>
        </p:spPr>
        <p:txBody>
          <a:bodyPr wrap="square" rtlCol="0">
            <a:spAutoFit/>
          </a:bodyPr>
          <a:lstStyle/>
          <a:p>
            <a:r>
              <a:rPr lang="es-ES" sz="1200" dirty="0">
                <a:latin typeface="Montserrat" pitchFamily="2" charset="77"/>
              </a:rPr>
              <a:t>Datos / Fecha</a:t>
            </a:r>
          </a:p>
        </p:txBody>
      </p:sp>
      <p:sp>
        <p:nvSpPr>
          <p:cNvPr id="8" name="Rectángulo 7">
            <a:extLst>
              <a:ext uri="{FF2B5EF4-FFF2-40B4-BE49-F238E27FC236}">
                <a16:creationId xmlns:a16="http://schemas.microsoft.com/office/drawing/2014/main" id="{B4717093-BCEA-4280-8B86-FF30648FCE62}"/>
              </a:ext>
            </a:extLst>
          </p:cNvPr>
          <p:cNvSpPr/>
          <p:nvPr/>
        </p:nvSpPr>
        <p:spPr>
          <a:xfrm>
            <a:off x="279343" y="2148690"/>
            <a:ext cx="6049108" cy="3727938"/>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4000" b="1" dirty="0">
                <a:solidFill>
                  <a:srgbClr val="E6EFFD"/>
                </a:solidFill>
                <a:latin typeface="Work Sans"/>
                <a:cs typeface="Arial" panose="020B0604020202020204" pitchFamily="34" charset="0"/>
              </a:rPr>
              <a:t>Aeropuerto Germán Olano de Puerto Carreño</a:t>
            </a:r>
            <a:endParaRPr lang="es-CO" sz="4000" b="1" dirty="0">
              <a:latin typeface="Work Sans"/>
            </a:endParaRPr>
          </a:p>
          <a:p>
            <a:endParaRPr lang="es-CO" sz="2800" b="1" dirty="0">
              <a:latin typeface="Work Sans"/>
            </a:endParaRPr>
          </a:p>
          <a:p>
            <a:r>
              <a:rPr lang="es-CO" sz="2800" b="1" dirty="0">
                <a:latin typeface="Work Sans"/>
              </a:rPr>
              <a:t>Unidad Administrativa Especial de Aeronáutica Civil</a:t>
            </a:r>
            <a:endParaRPr lang="es-CO" sz="2800" b="1" dirty="0">
              <a:latin typeface="Work Sans"/>
              <a:cs typeface="Arial" panose="020B0604020202020204" pitchFamily="34" charset="0"/>
            </a:endParaRPr>
          </a:p>
        </p:txBody>
      </p:sp>
    </p:spTree>
    <p:extLst>
      <p:ext uri="{BB962C8B-B14F-4D97-AF65-F5344CB8AC3E}">
        <p14:creationId xmlns:p14="http://schemas.microsoft.com/office/powerpoint/2010/main" val="128703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C45689-E3C6-483A-BFF4-43BF69B09B08}"/>
              </a:ext>
            </a:extLst>
          </p:cNvPr>
          <p:cNvSpPr txBox="1"/>
          <p:nvPr/>
        </p:nvSpPr>
        <p:spPr>
          <a:xfrm>
            <a:off x="463425" y="862098"/>
            <a:ext cx="10979637" cy="1077218"/>
          </a:xfrm>
          <a:prstGeom prst="rect">
            <a:avLst/>
          </a:prstGeom>
          <a:noFill/>
        </p:spPr>
        <p:txBody>
          <a:bodyPr wrap="square" rtlCol="0">
            <a:spAutoFit/>
          </a:bodyPr>
          <a:lstStyle/>
          <a:p>
            <a:pPr algn="just"/>
            <a:r>
              <a:rPr lang="es-ES" sz="3200" b="1" dirty="0">
                <a:latin typeface="Montserrat" pitchFamily="2" charset="77"/>
              </a:rPr>
              <a:t>ESPECIFICACIONES TÉCNICAS DEL OBJETO DEL CONTRATO</a:t>
            </a:r>
          </a:p>
        </p:txBody>
      </p:sp>
      <p:sp>
        <p:nvSpPr>
          <p:cNvPr id="8" name="CuadroTexto 7">
            <a:extLst>
              <a:ext uri="{FF2B5EF4-FFF2-40B4-BE49-F238E27FC236}">
                <a16:creationId xmlns:a16="http://schemas.microsoft.com/office/drawing/2014/main" id="{DAFA593C-4FD3-41A1-BEFF-30A10FA67056}"/>
              </a:ext>
            </a:extLst>
          </p:cNvPr>
          <p:cNvSpPr txBox="1"/>
          <p:nvPr/>
        </p:nvSpPr>
        <p:spPr>
          <a:xfrm>
            <a:off x="318352" y="1914919"/>
            <a:ext cx="7208564" cy="861774"/>
          </a:xfrm>
          <a:prstGeom prst="rect">
            <a:avLst/>
          </a:prstGeom>
          <a:noFill/>
        </p:spPr>
        <p:txBody>
          <a:bodyPr wrap="square" rtlCol="0">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Contrato de Obra: </a:t>
            </a: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21001048 H4 De 2021 -  </a:t>
            </a:r>
            <a:r>
              <a:rPr kumimoji="0" lang="es-CO"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sym typeface="Arial"/>
              </a:rPr>
              <a:t>REALIZAR LOS ESTUDIOS, DISEÑOS, REHABILITACIÓN DE LA INFRAESTRUCTURA LADO AIRE Y MANTENIMIENTO LADO AIRE Y LADO TIERRA DEL AEROPUERTO DE PUERTO CARREÑO VICHADA.</a:t>
            </a:r>
            <a:endParaRPr kumimoji="0" lang="es-CO"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Imagen 9" descr="Un grupo de personas en una plaza&#10;&#10;Descripción generada automáticamente con confianza media">
            <a:extLst>
              <a:ext uri="{FF2B5EF4-FFF2-40B4-BE49-F238E27FC236}">
                <a16:creationId xmlns:a16="http://schemas.microsoft.com/office/drawing/2014/main" id="{028AC7A7-3B21-B3AA-46DA-DF562C49B5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1989" y="1463181"/>
            <a:ext cx="4334978" cy="2481802"/>
          </a:xfrm>
          <a:prstGeom prst="rect">
            <a:avLst/>
          </a:prstGeom>
          <a:noFill/>
          <a:ln>
            <a:noFill/>
          </a:ln>
        </p:spPr>
      </p:pic>
      <p:sp>
        <p:nvSpPr>
          <p:cNvPr id="12" name="CuadroTexto 11">
            <a:extLst>
              <a:ext uri="{FF2B5EF4-FFF2-40B4-BE49-F238E27FC236}">
                <a16:creationId xmlns:a16="http://schemas.microsoft.com/office/drawing/2014/main" id="{2D3A2E2B-FB5C-4737-B0CD-E98CA529624A}"/>
              </a:ext>
            </a:extLst>
          </p:cNvPr>
          <p:cNvSpPr txBox="1"/>
          <p:nvPr/>
        </p:nvSpPr>
        <p:spPr>
          <a:xfrm>
            <a:off x="4004019" y="2562034"/>
            <a:ext cx="3522897" cy="646331"/>
          </a:xfrm>
          <a:prstGeom prst="rect">
            <a:avLst/>
          </a:prstGeom>
          <a:noFill/>
          <a:ln>
            <a:solidFill>
              <a:schemeClr val="tx1"/>
            </a:solidFill>
          </a:ln>
        </p:spPr>
        <p:txBody>
          <a:bodyPr wrap="square" rtlCol="0">
            <a:spAutoFit/>
          </a:bodyPr>
          <a:lstStyle/>
          <a:p>
            <a:pPr marL="342900" marR="0" lvl="0" indent="-34290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kumimoji="0" lang="es-C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Fecha de inicio</a:t>
            </a:r>
            <a:r>
              <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23 de febrero de 2022</a:t>
            </a:r>
            <a:endParaRPr kumimoji="0" lang="es-CO"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kumimoji="0" lang="es-C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Fecha terminación:</a:t>
            </a:r>
            <a:r>
              <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23 de diciembre de 2022</a:t>
            </a:r>
            <a:endParaRPr kumimoji="0" lang="es-CO"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ángulo: esquinas redondeadas 16">
            <a:extLst>
              <a:ext uri="{FF2B5EF4-FFF2-40B4-BE49-F238E27FC236}">
                <a16:creationId xmlns:a16="http://schemas.microsoft.com/office/drawing/2014/main" id="{012A81AF-104B-4DDC-844D-3CC6D6B5FAF9}"/>
              </a:ext>
            </a:extLst>
          </p:cNvPr>
          <p:cNvSpPr/>
          <p:nvPr/>
        </p:nvSpPr>
        <p:spPr>
          <a:xfrm>
            <a:off x="444318" y="2553328"/>
            <a:ext cx="3199117" cy="29354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Arial"/>
                <a:cs typeface="Arial"/>
                <a:sym typeface="Arial"/>
              </a:rPr>
              <a:t>CONTRATO DE OBRA: 21001048 H4 DE 2021.</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9750" marR="0" lvl="1" indent="-2746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Arial"/>
                <a:cs typeface="Arial"/>
                <a:sym typeface="Arial"/>
              </a:rPr>
              <a:t>CONSORCIO CC CARREÑO – N.I.T. 901.553.048-4 </a:t>
            </a:r>
          </a:p>
          <a:p>
            <a:pPr marL="539750" marR="0" lvl="1" indent="-2746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mn-ea"/>
                <a:cs typeface="Arial"/>
                <a:sym typeface="Arial"/>
              </a:rPr>
              <a:t>CARLOS SUÁREZ ESCOBAR . .(50%) – C.C. 7.167.398</a:t>
            </a:r>
          </a:p>
          <a:p>
            <a:pPr marL="539750" marR="0" lvl="1" indent="-2746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mn-ea"/>
                <a:cs typeface="Arial"/>
                <a:sym typeface="Arial"/>
              </a:rPr>
              <a:t>CAM INGENIEROS S.A.S.(50%)  NIT  890.115.120-1</a:t>
            </a:r>
            <a:endParaRPr kumimoji="0" lang="es-CO" sz="1100" b="1" i="0" u="none" strike="noStrike" kern="1200" cap="none" spc="0" normalizeH="0" baseline="0" noProof="0" dirty="0">
              <a:ln>
                <a:noFill/>
              </a:ln>
              <a:solidFill>
                <a:srgbClr val="4A4A4A"/>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Arial"/>
                <a:cs typeface="Arial"/>
                <a:sym typeface="Arial"/>
              </a:rPr>
              <a:t>CONTRATO DE INTERVENTORÍA : 21001049 H3 DE 2021.                                         </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28650" marR="0" lvl="1" indent="-3635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Arial"/>
                <a:cs typeface="Arial"/>
                <a:sym typeface="Arial"/>
              </a:rPr>
              <a:t>CONSORCIO GERMÁN 2021 - NIT 901.533.481-0</a:t>
            </a:r>
          </a:p>
          <a:p>
            <a:pPr marL="628650" marR="0" lvl="1" indent="-3635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Arial"/>
                <a:cs typeface="Arial"/>
                <a:sym typeface="Arial"/>
              </a:rPr>
              <a:t>INGENIERÍA DE PROYECTOS S.A.S. (55%) NIT 890.116.722-8</a:t>
            </a:r>
          </a:p>
          <a:p>
            <a:pPr marL="628650" marR="0" lvl="1" indent="-363538" algn="l" defTabSz="914400" rtl="0" eaLnBrk="1" fontAlgn="auto" latinLnBrk="0" hangingPunct="1">
              <a:lnSpc>
                <a:spcPct val="100000"/>
              </a:lnSpc>
              <a:spcBef>
                <a:spcPts val="0"/>
              </a:spcBef>
              <a:spcAft>
                <a:spcPts val="0"/>
              </a:spcAft>
              <a:buClr>
                <a:srgbClr val="9D90A0"/>
              </a:buClr>
              <a:buSzPts val="1540"/>
              <a:buFont typeface="Noto Sans Symbols"/>
              <a:buChar char="❖"/>
              <a:tabLst/>
              <a:defRPr/>
            </a:pPr>
            <a:r>
              <a:rPr kumimoji="0" lang="es-CO" sz="1100" b="1" i="0" u="none" strike="noStrike" kern="1200" cap="none" spc="0" normalizeH="0" baseline="0" noProof="0" dirty="0">
                <a:ln>
                  <a:noFill/>
                </a:ln>
                <a:solidFill>
                  <a:srgbClr val="4A4A4A"/>
                </a:solidFill>
                <a:effectLst/>
                <a:uLnTx/>
                <a:uFillTx/>
                <a:latin typeface="Arial"/>
                <a:ea typeface="Calibri"/>
                <a:cs typeface="Arial"/>
                <a:sym typeface="Arial"/>
              </a:rPr>
              <a:t>INGECO INGENIERÍA DE CONSTRUCCIONES (45%) NIT  890.115.120-1</a:t>
            </a:r>
            <a:endParaRPr kumimoji="0" lang="es-CO" sz="1800" b="0" i="0" u="none" strike="noStrike" kern="1200" cap="none" spc="0" normalizeH="0" baseline="0" noProof="0" dirty="0">
              <a:ln>
                <a:noFill/>
              </a:ln>
              <a:solidFill>
                <a:srgbClr val="4A4A4A"/>
              </a:solidFill>
              <a:effectLst/>
              <a:uLnTx/>
              <a:uFillTx/>
              <a:latin typeface="Calibri" panose="020F0502020204030204"/>
              <a:ea typeface="Calibri"/>
              <a:cs typeface="Calibri"/>
              <a:sym typeface="Calibri"/>
            </a:endParaRPr>
          </a:p>
        </p:txBody>
      </p:sp>
      <p:graphicFrame>
        <p:nvGraphicFramePr>
          <p:cNvPr id="14" name="Tabla 13">
            <a:extLst>
              <a:ext uri="{FF2B5EF4-FFF2-40B4-BE49-F238E27FC236}">
                <a16:creationId xmlns:a16="http://schemas.microsoft.com/office/drawing/2014/main" id="{AE106557-A6C8-4E36-9BDF-5CEBAF6A87A2}"/>
              </a:ext>
            </a:extLst>
          </p:cNvPr>
          <p:cNvGraphicFramePr>
            <a:graphicFrameLocks noGrp="1"/>
          </p:cNvGraphicFramePr>
          <p:nvPr>
            <p:extLst>
              <p:ext uri="{D42A27DB-BD31-4B8C-83A1-F6EECF244321}">
                <p14:modId xmlns:p14="http://schemas.microsoft.com/office/powerpoint/2010/main" val="3971332340"/>
              </p:ext>
            </p:extLst>
          </p:nvPr>
        </p:nvGraphicFramePr>
        <p:xfrm>
          <a:off x="4004020" y="3208365"/>
          <a:ext cx="3522897" cy="2935489"/>
        </p:xfrm>
        <a:graphic>
          <a:graphicData uri="http://schemas.openxmlformats.org/drawingml/2006/table">
            <a:tbl>
              <a:tblPr firstRow="1" bandRow="1">
                <a:tableStyleId>{5940675A-B579-460E-94D1-54222C63F5DA}</a:tableStyleId>
              </a:tblPr>
              <a:tblGrid>
                <a:gridCol w="2325433">
                  <a:extLst>
                    <a:ext uri="{9D8B030D-6E8A-4147-A177-3AD203B41FA5}">
                      <a16:colId xmlns:a16="http://schemas.microsoft.com/office/drawing/2014/main" val="4020122769"/>
                    </a:ext>
                  </a:extLst>
                </a:gridCol>
                <a:gridCol w="1197464">
                  <a:extLst>
                    <a:ext uri="{9D8B030D-6E8A-4147-A177-3AD203B41FA5}">
                      <a16:colId xmlns:a16="http://schemas.microsoft.com/office/drawing/2014/main" val="3941047493"/>
                    </a:ext>
                  </a:extLst>
                </a:gridCol>
              </a:tblGrid>
              <a:tr h="175399">
                <a:tc>
                  <a:txBody>
                    <a:bodyPr/>
                    <a:lstStyle/>
                    <a:p>
                      <a:pPr algn="ctr"/>
                      <a:r>
                        <a:rPr lang="es-ES" sz="1000" kern="1200" dirty="0">
                          <a:solidFill>
                            <a:schemeClr val="bg1"/>
                          </a:solidFill>
                          <a:effectLst/>
                          <a:latin typeface="Arial" panose="020B0604020202020204" pitchFamily="34" charset="0"/>
                          <a:cs typeface="Arial" panose="020B0604020202020204" pitchFamily="34" charset="0"/>
                        </a:rPr>
                        <a:t>Detalle</a:t>
                      </a:r>
                      <a:endParaRPr lang="es-CO"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1F497D"/>
                    </a:solidFill>
                  </a:tcPr>
                </a:tc>
                <a:tc>
                  <a:txBody>
                    <a:bodyPr/>
                    <a:lstStyle/>
                    <a:p>
                      <a:pPr algn="ctr" fontAlgn="b"/>
                      <a:r>
                        <a:rPr lang="en-US" sz="1000" kern="1200" dirty="0">
                          <a:solidFill>
                            <a:schemeClr val="bg1"/>
                          </a:solidFill>
                          <a:effectLst/>
                          <a:latin typeface="Arial" panose="020B0604020202020204" pitchFamily="34" charset="0"/>
                          <a:cs typeface="Arial" panose="020B0604020202020204" pitchFamily="34" charset="0"/>
                        </a:rPr>
                        <a:t>Valor</a:t>
                      </a:r>
                      <a:endParaRPr lang="es-CO"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1F497D"/>
                    </a:solidFill>
                  </a:tcPr>
                </a:tc>
                <a:extLst>
                  <a:ext uri="{0D108BD9-81ED-4DB2-BD59-A6C34878D82A}">
                    <a16:rowId xmlns:a16="http://schemas.microsoft.com/office/drawing/2014/main" val="1180707311"/>
                  </a:ext>
                </a:extLst>
              </a:tr>
              <a:tr h="273017">
                <a:tc>
                  <a:txBody>
                    <a:bodyPr/>
                    <a:lstStyle/>
                    <a:p>
                      <a:pPr algn="just"/>
                      <a:r>
                        <a:rPr lang="es-ES" sz="1000" kern="1200" dirty="0">
                          <a:effectLst/>
                          <a:latin typeface="Arial" panose="020B0604020202020204" pitchFamily="34" charset="0"/>
                          <a:cs typeface="Arial" panose="020B0604020202020204" pitchFamily="34" charset="0"/>
                        </a:rPr>
                        <a:t>Total Contrato de obra</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fontAlgn="b"/>
                      <a:r>
                        <a:rPr lang="es-ES" sz="900" dirty="0">
                          <a:effectLst/>
                          <a:latin typeface="Arial" panose="020B0604020202020204" pitchFamily="34" charset="0"/>
                          <a:cs typeface="Arial" panose="020B0604020202020204" pitchFamily="34" charset="0"/>
                        </a:rPr>
                        <a:t>$ 9.499.996.346</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19893605"/>
                  </a:ext>
                </a:extLst>
              </a:tr>
              <a:tr h="175399">
                <a:tc>
                  <a:txBody>
                    <a:bodyPr/>
                    <a:lstStyle/>
                    <a:p>
                      <a:pPr algn="just"/>
                      <a:r>
                        <a:rPr lang="es-CO" sz="1000" kern="1200" dirty="0">
                          <a:effectLst/>
                          <a:latin typeface="Arial" panose="020B0604020202020204" pitchFamily="34" charset="0"/>
                          <a:cs typeface="Arial" panose="020B0604020202020204" pitchFamily="34" charset="0"/>
                        </a:rPr>
                        <a:t>Total Contrato Interventoría:</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fontAlgn="b"/>
                      <a:r>
                        <a:rPr lang="es-ES" sz="900">
                          <a:effectLst/>
                          <a:latin typeface="Arial" panose="020B0604020202020204" pitchFamily="34" charset="0"/>
                          <a:cs typeface="Arial" panose="020B0604020202020204" pitchFamily="34" charset="0"/>
                        </a:rPr>
                        <a:t>$ 999.869.893.19</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02485038"/>
                  </a:ext>
                </a:extLst>
              </a:tr>
              <a:tr h="2002188">
                <a:tc>
                  <a:txBody>
                    <a:bodyPr/>
                    <a:lstStyle/>
                    <a:p>
                      <a:pPr algn="just"/>
                      <a:r>
                        <a:rPr lang="es-ES" sz="1000" kern="1200" dirty="0">
                          <a:effectLst/>
                          <a:latin typeface="Arial" panose="020B0604020202020204" pitchFamily="34" charset="0"/>
                          <a:cs typeface="Arial" panose="020B0604020202020204" pitchFamily="34" charset="0"/>
                        </a:rPr>
                        <a:t>Total Vigencias:</a:t>
                      </a:r>
                    </a:p>
                    <a:p>
                      <a:pPr algn="just"/>
                      <a:r>
                        <a:rPr lang="es-ES" sz="1000" kern="1200" dirty="0">
                          <a:effectLst/>
                          <a:latin typeface="Arial" panose="020B0604020202020204" pitchFamily="34" charset="0"/>
                          <a:cs typeface="Arial" panose="020B0604020202020204" pitchFamily="34" charset="0"/>
                        </a:rPr>
                        <a:t>Vigencia: Obra / Interventoría</a:t>
                      </a:r>
                      <a:endParaRPr lang="es-CO" sz="1200" dirty="0">
                        <a:effectLst/>
                        <a:latin typeface="Arial" panose="020B0604020202020204" pitchFamily="34" charset="0"/>
                        <a:cs typeface="Arial" panose="020B0604020202020204" pitchFamily="34" charset="0"/>
                      </a:endParaRPr>
                    </a:p>
                    <a:p>
                      <a:pPr algn="just"/>
                      <a:endParaRPr lang="es-CO" sz="1200" dirty="0">
                        <a:effectLst/>
                        <a:latin typeface="Arial" panose="020B0604020202020204" pitchFamily="34" charset="0"/>
                        <a:cs typeface="Arial" panose="020B0604020202020204" pitchFamily="34" charset="0"/>
                      </a:endParaRPr>
                    </a:p>
                    <a:p>
                      <a:pPr algn="just"/>
                      <a:r>
                        <a:rPr lang="es-CO" sz="1200" kern="1200" dirty="0">
                          <a:effectLst/>
                          <a:latin typeface="Arial" panose="020B0604020202020204" pitchFamily="34" charset="0"/>
                          <a:cs typeface="Arial" panose="020B0604020202020204" pitchFamily="34" charset="0"/>
                        </a:rPr>
                        <a:t>vigencia</a:t>
                      </a:r>
                      <a:r>
                        <a:rPr lang="es-ES" sz="1000" kern="1200" dirty="0">
                          <a:effectLst/>
                          <a:latin typeface="Arial" panose="020B0604020202020204" pitchFamily="34" charset="0"/>
                          <a:cs typeface="Arial" panose="020B0604020202020204" pitchFamily="34" charset="0"/>
                        </a:rPr>
                        <a:t> 2021</a:t>
                      </a:r>
                      <a:r>
                        <a:rPr lang="es-ES" sz="1000" dirty="0">
                          <a:effectLst/>
                          <a:latin typeface="Arial" panose="020B0604020202020204" pitchFamily="34" charset="0"/>
                          <a:cs typeface="Arial" panose="020B0604020202020204" pitchFamily="34" charset="0"/>
                        </a:rPr>
                        <a:t> $ 3.450.000.000 </a:t>
                      </a:r>
                      <a:r>
                        <a:rPr lang="es-ES" sz="1000" kern="120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 400.000.000</a:t>
                      </a:r>
                    </a:p>
                    <a:p>
                      <a:pPr algn="just"/>
                      <a:endParaRPr lang="es-ES" sz="1000" dirty="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00" kern="1200" dirty="0">
                          <a:solidFill>
                            <a:schemeClr val="tx1"/>
                          </a:solidFill>
                          <a:effectLst/>
                          <a:latin typeface="Arial" panose="020B0604020202020204" pitchFamily="34" charset="0"/>
                          <a:ea typeface="+mn-ea"/>
                          <a:cs typeface="Arial" panose="020B0604020202020204" pitchFamily="34" charset="0"/>
                        </a:rPr>
                        <a:t>Vigencia 2022 $ 6.049.996.346 / $  599.869.893,19</a:t>
                      </a:r>
                    </a:p>
                  </a:txBody>
                  <a:tcPr marL="68580" marR="68580" marT="0" marB="0" anchor="ctr"/>
                </a:tc>
                <a:tc>
                  <a:txBody>
                    <a:bodyPr/>
                    <a:lstStyle/>
                    <a:p>
                      <a:endParaRPr lang="es-CO" sz="11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4199664"/>
                  </a:ext>
                </a:extLst>
              </a:tr>
              <a:tr h="309486">
                <a:tc>
                  <a:txBody>
                    <a:bodyPr/>
                    <a:lstStyle/>
                    <a:p>
                      <a:pPr algn="ctr"/>
                      <a:r>
                        <a:rPr lang="es-ES" sz="1000" kern="1200" dirty="0">
                          <a:effectLst/>
                          <a:latin typeface="Arial" panose="020B0604020202020204" pitchFamily="34" charset="0"/>
                          <a:cs typeface="Arial" panose="020B0604020202020204" pitchFamily="34" charset="0"/>
                        </a:rPr>
                        <a:t>Total Inversión</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fontAlgn="b"/>
                      <a:r>
                        <a:rPr lang="es-ES" sz="800" dirty="0">
                          <a:effectLst/>
                          <a:latin typeface="Arial" panose="020B0604020202020204" pitchFamily="34" charset="0"/>
                          <a:cs typeface="Arial" panose="020B0604020202020204" pitchFamily="34" charset="0"/>
                        </a:rPr>
                        <a:t>$ 10.499.866.239,19</a:t>
                      </a:r>
                      <a:endParaRPr lang="es-CO"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41656635"/>
                  </a:ext>
                </a:extLst>
              </a:tr>
            </a:tbl>
          </a:graphicData>
        </a:graphic>
      </p:graphicFrame>
      <p:graphicFrame>
        <p:nvGraphicFramePr>
          <p:cNvPr id="16" name="Tabla 15">
            <a:extLst>
              <a:ext uri="{FF2B5EF4-FFF2-40B4-BE49-F238E27FC236}">
                <a16:creationId xmlns:a16="http://schemas.microsoft.com/office/drawing/2014/main" id="{27AF3C19-C5AB-4889-9171-40C2BF431D7E}"/>
              </a:ext>
            </a:extLst>
          </p:cNvPr>
          <p:cNvGraphicFramePr>
            <a:graphicFrameLocks noGrp="1"/>
          </p:cNvGraphicFramePr>
          <p:nvPr>
            <p:extLst>
              <p:ext uri="{D42A27DB-BD31-4B8C-83A1-F6EECF244321}">
                <p14:modId xmlns:p14="http://schemas.microsoft.com/office/powerpoint/2010/main" val="3937473419"/>
              </p:ext>
            </p:extLst>
          </p:nvPr>
        </p:nvGraphicFramePr>
        <p:xfrm>
          <a:off x="7631420" y="4171826"/>
          <a:ext cx="4255780" cy="2411692"/>
        </p:xfrm>
        <a:graphic>
          <a:graphicData uri="http://schemas.openxmlformats.org/drawingml/2006/table">
            <a:tbl>
              <a:tblPr/>
              <a:tblGrid>
                <a:gridCol w="3074882">
                  <a:extLst>
                    <a:ext uri="{9D8B030D-6E8A-4147-A177-3AD203B41FA5}">
                      <a16:colId xmlns:a16="http://schemas.microsoft.com/office/drawing/2014/main" val="2772394346"/>
                    </a:ext>
                  </a:extLst>
                </a:gridCol>
                <a:gridCol w="1180898">
                  <a:extLst>
                    <a:ext uri="{9D8B030D-6E8A-4147-A177-3AD203B41FA5}">
                      <a16:colId xmlns:a16="http://schemas.microsoft.com/office/drawing/2014/main" val="4253927854"/>
                    </a:ext>
                  </a:extLst>
                </a:gridCol>
              </a:tblGrid>
              <a:tr h="131435">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Actividad</a:t>
                      </a:r>
                      <a:endParaRPr lang="es-CO"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1F497D"/>
                    </a:solidFill>
                  </a:tcP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Área</a:t>
                      </a:r>
                      <a:endParaRPr lang="es-CO"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1F497D"/>
                    </a:solidFill>
                  </a:tcPr>
                </a:tc>
                <a:extLst>
                  <a:ext uri="{0D108BD9-81ED-4DB2-BD59-A6C34878D82A}">
                    <a16:rowId xmlns:a16="http://schemas.microsoft.com/office/drawing/2014/main" val="2725130070"/>
                  </a:ext>
                </a:extLst>
              </a:tr>
              <a:tr h="298094">
                <a:tc>
                  <a:txBody>
                    <a:bodyPr/>
                    <a:lstStyle/>
                    <a:p>
                      <a:pPr marL="26670">
                        <a:lnSpc>
                          <a:spcPts val="1125"/>
                        </a:lnSpc>
                      </a:pPr>
                      <a:r>
                        <a:rPr lang="es-MX" sz="1000" u="none" strike="noStrike" kern="1200" dirty="0">
                          <a:solidFill>
                            <a:schemeClr val="dk1"/>
                          </a:solidFill>
                          <a:effectLst/>
                          <a:latin typeface="Work Sans"/>
                          <a:ea typeface="+mn-ea"/>
                          <a:cs typeface="+mn-cs"/>
                        </a:rPr>
                        <a:t>Rehabilitación pista</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635" algn="ctr">
                        <a:lnSpc>
                          <a:spcPct val="100000"/>
                        </a:lnSpc>
                        <a:spcBef>
                          <a:spcPts val="600"/>
                        </a:spcBef>
                      </a:pPr>
                      <a:r>
                        <a:rPr lang="es-MX" sz="1000" u="none" strike="noStrike" kern="1200" dirty="0">
                          <a:solidFill>
                            <a:schemeClr val="dk1"/>
                          </a:solidFill>
                          <a:effectLst/>
                          <a:latin typeface="Work Sans"/>
                          <a:ea typeface="+mn-ea"/>
                          <a:cs typeface="+mn-cs"/>
                        </a:rPr>
                        <a:t>37.800 m2</a:t>
                      </a:r>
                      <a:r>
                        <a:rPr sz="1000" u="none" strike="noStrike" kern="1200" dirty="0">
                          <a:solidFill>
                            <a:schemeClr val="dk1"/>
                          </a:solidFill>
                          <a:effectLst/>
                          <a:latin typeface="Work Sans"/>
                          <a:ea typeface="+mn-ea"/>
                          <a:cs typeface="+mn-cs"/>
                        </a:rPr>
                        <a:t>.</a:t>
                      </a:r>
                    </a:p>
                  </a:txBody>
                  <a:tcPr marL="0" marR="0" marT="76200" marB="0"/>
                </a:tc>
                <a:extLst>
                  <a:ext uri="{0D108BD9-81ED-4DB2-BD59-A6C34878D82A}">
                    <a16:rowId xmlns:a16="http://schemas.microsoft.com/office/drawing/2014/main" val="2210960204"/>
                  </a:ext>
                </a:extLst>
              </a:tr>
              <a:tr h="352928">
                <a:tc>
                  <a:txBody>
                    <a:bodyPr/>
                    <a:lstStyle/>
                    <a:p>
                      <a:pPr marL="26670">
                        <a:lnSpc>
                          <a:spcPts val="1100"/>
                        </a:lnSpc>
                      </a:pPr>
                      <a:r>
                        <a:rPr lang="es-MX" sz="1000" u="none" strike="noStrike" kern="1200" dirty="0">
                          <a:solidFill>
                            <a:schemeClr val="dk1"/>
                          </a:solidFill>
                          <a:effectLst/>
                          <a:latin typeface="Work Sans"/>
                          <a:ea typeface="+mn-ea"/>
                          <a:cs typeface="+mn-cs"/>
                        </a:rPr>
                        <a:t>Rehabilitación calle de rodaje</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3175" algn="ctr">
                        <a:lnSpc>
                          <a:spcPts val="1100"/>
                        </a:lnSpc>
                      </a:pPr>
                      <a:endParaRPr lang="es-CO" sz="1000" u="none" strike="noStrike" kern="1200" dirty="0">
                        <a:solidFill>
                          <a:schemeClr val="dk1"/>
                        </a:solidFill>
                        <a:effectLst/>
                        <a:latin typeface="Work Sans"/>
                        <a:ea typeface="+mn-ea"/>
                        <a:cs typeface="+mn-cs"/>
                      </a:endParaRPr>
                    </a:p>
                    <a:p>
                      <a:pPr marL="3175" algn="ctr">
                        <a:lnSpc>
                          <a:spcPts val="1100"/>
                        </a:lnSpc>
                      </a:pPr>
                      <a:r>
                        <a:rPr lang="es-CO" sz="1000" u="none" strike="noStrike" kern="1200" dirty="0">
                          <a:solidFill>
                            <a:schemeClr val="dk1"/>
                          </a:solidFill>
                          <a:effectLst/>
                          <a:latin typeface="Work Sans"/>
                          <a:ea typeface="+mn-ea"/>
                          <a:cs typeface="+mn-cs"/>
                        </a:rPr>
                        <a:t>5.310 m2</a:t>
                      </a:r>
                      <a:endParaRPr sz="1000" u="none" strike="noStrike" kern="1200" dirty="0">
                        <a:solidFill>
                          <a:schemeClr val="dk1"/>
                        </a:solidFill>
                        <a:effectLst/>
                        <a:latin typeface="Work Sans"/>
                        <a:ea typeface="+mn-ea"/>
                        <a:cs typeface="+mn-cs"/>
                      </a:endParaRPr>
                    </a:p>
                  </a:txBody>
                  <a:tcPr marL="0" marR="0" marT="0" marB="0"/>
                </a:tc>
                <a:extLst>
                  <a:ext uri="{0D108BD9-81ED-4DB2-BD59-A6C34878D82A}">
                    <a16:rowId xmlns:a16="http://schemas.microsoft.com/office/drawing/2014/main" val="180921903"/>
                  </a:ext>
                </a:extLst>
              </a:tr>
              <a:tr h="258513">
                <a:tc>
                  <a:txBody>
                    <a:bodyPr/>
                    <a:lstStyle/>
                    <a:p>
                      <a:pPr marL="26670">
                        <a:lnSpc>
                          <a:spcPts val="1175"/>
                        </a:lnSpc>
                      </a:pPr>
                      <a:r>
                        <a:rPr lang="es-MX" sz="1000" u="none" strike="noStrike" kern="1200" dirty="0">
                          <a:solidFill>
                            <a:schemeClr val="dk1"/>
                          </a:solidFill>
                          <a:effectLst/>
                          <a:latin typeface="Work Sans"/>
                          <a:ea typeface="+mn-ea"/>
                          <a:cs typeface="+mn-cs"/>
                        </a:rPr>
                        <a:t>Mantenimiento rutinario lado aire</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6350" algn="ctr">
                        <a:lnSpc>
                          <a:spcPct val="100000"/>
                        </a:lnSpc>
                        <a:spcBef>
                          <a:spcPts val="550"/>
                        </a:spcBef>
                      </a:pPr>
                      <a:r>
                        <a:rPr lang="es-MX" sz="1000" u="none" strike="noStrike" kern="1200" dirty="0">
                          <a:solidFill>
                            <a:schemeClr val="dk1"/>
                          </a:solidFill>
                          <a:effectLst/>
                          <a:latin typeface="Work Sans"/>
                          <a:ea typeface="+mn-ea"/>
                          <a:cs typeface="+mn-cs"/>
                        </a:rPr>
                        <a:t>No Aplica</a:t>
                      </a:r>
                      <a:endParaRPr sz="1000" u="none" strike="noStrike" kern="1200" dirty="0">
                        <a:solidFill>
                          <a:schemeClr val="dk1"/>
                        </a:solidFill>
                        <a:effectLst/>
                        <a:latin typeface="Work Sans"/>
                        <a:ea typeface="+mn-ea"/>
                        <a:cs typeface="+mn-cs"/>
                      </a:endParaRPr>
                    </a:p>
                  </a:txBody>
                  <a:tcPr marL="0" marR="0" marT="69850" marB="0"/>
                </a:tc>
                <a:extLst>
                  <a:ext uri="{0D108BD9-81ED-4DB2-BD59-A6C34878D82A}">
                    <a16:rowId xmlns:a16="http://schemas.microsoft.com/office/drawing/2014/main" val="3637122031"/>
                  </a:ext>
                </a:extLst>
              </a:tr>
              <a:tr h="279909">
                <a:tc>
                  <a:txBody>
                    <a:bodyPr/>
                    <a:lstStyle/>
                    <a:p>
                      <a:pPr marL="26670">
                        <a:lnSpc>
                          <a:spcPts val="1145"/>
                        </a:lnSpc>
                      </a:pPr>
                      <a:r>
                        <a:rPr lang="es-MX" sz="1000" u="none" strike="noStrike" kern="1200" dirty="0">
                          <a:solidFill>
                            <a:schemeClr val="dk1"/>
                          </a:solidFill>
                          <a:effectLst/>
                          <a:latin typeface="Work Sans"/>
                          <a:ea typeface="+mn-ea"/>
                          <a:cs typeface="+mn-cs"/>
                        </a:rPr>
                        <a:t>Mantenimiento rutinario lado tierra.</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6350" algn="ctr">
                        <a:lnSpc>
                          <a:spcPct val="100000"/>
                        </a:lnSpc>
                        <a:spcBef>
                          <a:spcPts val="555"/>
                        </a:spcBef>
                      </a:pPr>
                      <a:r>
                        <a:rPr lang="es-MX" sz="1000" u="none" strike="noStrike" kern="1200">
                          <a:solidFill>
                            <a:schemeClr val="dk1"/>
                          </a:solidFill>
                          <a:effectLst/>
                          <a:latin typeface="Work Sans"/>
                          <a:ea typeface="+mn-ea"/>
                          <a:cs typeface="+mn-cs"/>
                        </a:rPr>
                        <a:t>No Aplica</a:t>
                      </a:r>
                      <a:endParaRPr sz="1000" u="none" strike="noStrike" kern="1200" dirty="0">
                        <a:solidFill>
                          <a:schemeClr val="dk1"/>
                        </a:solidFill>
                        <a:effectLst/>
                        <a:latin typeface="Work Sans"/>
                        <a:ea typeface="+mn-ea"/>
                        <a:cs typeface="+mn-cs"/>
                      </a:endParaRPr>
                    </a:p>
                  </a:txBody>
                  <a:tcPr marL="0" marR="0" marT="70485" marB="0"/>
                </a:tc>
                <a:extLst>
                  <a:ext uri="{0D108BD9-81ED-4DB2-BD59-A6C34878D82A}">
                    <a16:rowId xmlns:a16="http://schemas.microsoft.com/office/drawing/2014/main" val="2458191556"/>
                  </a:ext>
                </a:extLst>
              </a:tr>
              <a:tr h="279909">
                <a:tc>
                  <a:txBody>
                    <a:bodyPr/>
                    <a:lstStyle/>
                    <a:p>
                      <a:pPr marL="26670">
                        <a:lnSpc>
                          <a:spcPts val="1145"/>
                        </a:lnSpc>
                      </a:pPr>
                      <a:r>
                        <a:rPr lang="es-MX" sz="1000" u="none" strike="noStrike" kern="1200" dirty="0">
                          <a:solidFill>
                            <a:schemeClr val="dk1"/>
                          </a:solidFill>
                          <a:effectLst/>
                          <a:latin typeface="Work Sans"/>
                          <a:ea typeface="+mn-ea"/>
                          <a:cs typeface="+mn-cs"/>
                        </a:rPr>
                        <a:t>Montaje, instalación y transporte de Planta de Asfalto..</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6350" algn="ctr">
                        <a:lnSpc>
                          <a:spcPct val="100000"/>
                        </a:lnSpc>
                        <a:spcBef>
                          <a:spcPts val="555"/>
                        </a:spcBef>
                      </a:pPr>
                      <a:r>
                        <a:rPr lang="es-MX" sz="1000" u="none" strike="noStrike" kern="1200" dirty="0">
                          <a:solidFill>
                            <a:schemeClr val="dk1"/>
                          </a:solidFill>
                          <a:effectLst/>
                          <a:latin typeface="Work Sans"/>
                          <a:ea typeface="+mn-ea"/>
                          <a:cs typeface="+mn-cs"/>
                        </a:rPr>
                        <a:t>GLB</a:t>
                      </a:r>
                      <a:endParaRPr sz="1000" u="none" strike="noStrike" kern="1200" dirty="0">
                        <a:solidFill>
                          <a:schemeClr val="dk1"/>
                        </a:solidFill>
                        <a:effectLst/>
                        <a:latin typeface="Work Sans"/>
                        <a:ea typeface="+mn-ea"/>
                        <a:cs typeface="+mn-cs"/>
                      </a:endParaRPr>
                    </a:p>
                  </a:txBody>
                  <a:tcPr marL="0" marR="0" marT="70485" marB="0"/>
                </a:tc>
                <a:extLst>
                  <a:ext uri="{0D108BD9-81ED-4DB2-BD59-A6C34878D82A}">
                    <a16:rowId xmlns:a16="http://schemas.microsoft.com/office/drawing/2014/main" val="2923344735"/>
                  </a:ext>
                </a:extLst>
              </a:tr>
              <a:tr h="292079">
                <a:tc>
                  <a:txBody>
                    <a:bodyPr/>
                    <a:lstStyle/>
                    <a:p>
                      <a:pPr marL="26670" marR="168910">
                        <a:lnSpc>
                          <a:spcPct val="100000"/>
                        </a:lnSpc>
                      </a:pPr>
                      <a:r>
                        <a:rPr lang="es-MX" sz="1000" u="none" strike="noStrike" kern="1200" dirty="0">
                          <a:solidFill>
                            <a:schemeClr val="dk1"/>
                          </a:solidFill>
                          <a:effectLst/>
                          <a:latin typeface="Work Sans"/>
                          <a:ea typeface="+mn-ea"/>
                          <a:cs typeface="+mn-cs"/>
                        </a:rPr>
                        <a:t>Revisión, ajuste y aprobación de Estudios y Diseños Fase 3.</a:t>
                      </a:r>
                      <a:endParaRPr sz="1000" u="none" strike="noStrike" kern="1200" dirty="0">
                        <a:solidFill>
                          <a:schemeClr val="dk1"/>
                        </a:solidFill>
                        <a:effectLst/>
                        <a:latin typeface="Work Sans"/>
                        <a:ea typeface="+mn-ea"/>
                        <a:cs typeface="+mn-cs"/>
                      </a:endParaRPr>
                    </a:p>
                  </a:txBody>
                  <a:tcPr marL="0" marR="0" marT="0" marB="0" anchor="ctr"/>
                </a:tc>
                <a:tc>
                  <a:txBody>
                    <a:bodyPr/>
                    <a:lstStyle/>
                    <a:p>
                      <a:pPr marL="6350" algn="ctr">
                        <a:lnSpc>
                          <a:spcPct val="100000"/>
                        </a:lnSpc>
                        <a:spcBef>
                          <a:spcPts val="605"/>
                        </a:spcBef>
                      </a:pPr>
                      <a:r>
                        <a:rPr lang="es-MX" sz="1000" u="none" strike="noStrike" kern="1200" dirty="0">
                          <a:solidFill>
                            <a:schemeClr val="dk1"/>
                          </a:solidFill>
                          <a:effectLst/>
                          <a:latin typeface="Work Sans"/>
                          <a:ea typeface="+mn-ea"/>
                          <a:cs typeface="+mn-cs"/>
                        </a:rPr>
                        <a:t>GLB</a:t>
                      </a:r>
                      <a:endParaRPr sz="1000" u="none" strike="noStrike" kern="1200" dirty="0">
                        <a:solidFill>
                          <a:schemeClr val="dk1"/>
                        </a:solidFill>
                        <a:effectLst/>
                        <a:latin typeface="Work Sans"/>
                        <a:ea typeface="+mn-ea"/>
                        <a:cs typeface="+mn-cs"/>
                      </a:endParaRPr>
                    </a:p>
                  </a:txBody>
                  <a:tcPr marL="0" marR="0" marT="76835" marB="0"/>
                </a:tc>
                <a:extLst>
                  <a:ext uri="{0D108BD9-81ED-4DB2-BD59-A6C34878D82A}">
                    <a16:rowId xmlns:a16="http://schemas.microsoft.com/office/drawing/2014/main" val="3815823848"/>
                  </a:ext>
                </a:extLst>
              </a:tr>
              <a:tr h="308753">
                <a:tc>
                  <a:txBody>
                    <a:bodyPr/>
                    <a:lstStyle/>
                    <a:p>
                      <a:pPr marL="26670">
                        <a:lnSpc>
                          <a:spcPct val="100000"/>
                        </a:lnSpc>
                        <a:spcBef>
                          <a:spcPts val="459"/>
                        </a:spcBef>
                      </a:pPr>
                      <a:r>
                        <a:rPr lang="es-MX" sz="1000" u="none" strike="noStrike" kern="1200" dirty="0">
                          <a:solidFill>
                            <a:schemeClr val="dk1"/>
                          </a:solidFill>
                          <a:effectLst/>
                          <a:latin typeface="Work Sans"/>
                          <a:ea typeface="+mn-ea"/>
                          <a:cs typeface="+mn-cs"/>
                        </a:rPr>
                        <a:t>Transporte de maquinaría pesada hasta el sitio de obra.</a:t>
                      </a:r>
                      <a:endParaRPr sz="1000" u="none" strike="noStrike" kern="1200" dirty="0">
                        <a:solidFill>
                          <a:schemeClr val="dk1"/>
                        </a:solidFill>
                        <a:effectLst/>
                        <a:latin typeface="Work Sans"/>
                        <a:ea typeface="+mn-ea"/>
                        <a:cs typeface="+mn-cs"/>
                      </a:endParaRPr>
                    </a:p>
                  </a:txBody>
                  <a:tcPr marL="0" marR="0" marT="58419" marB="0" anchor="ctr"/>
                </a:tc>
                <a:tc>
                  <a:txBody>
                    <a:bodyPr/>
                    <a:lstStyle/>
                    <a:p>
                      <a:pPr marL="9525" algn="ctr">
                        <a:lnSpc>
                          <a:spcPct val="100000"/>
                        </a:lnSpc>
                        <a:spcBef>
                          <a:spcPts val="459"/>
                        </a:spcBef>
                      </a:pPr>
                      <a:r>
                        <a:rPr lang="es-MX" sz="1000" u="none" strike="noStrike" kern="1200" dirty="0">
                          <a:solidFill>
                            <a:schemeClr val="dk1"/>
                          </a:solidFill>
                          <a:effectLst/>
                          <a:latin typeface="Work Sans"/>
                          <a:ea typeface="+mn-ea"/>
                          <a:cs typeface="+mn-cs"/>
                        </a:rPr>
                        <a:t>GLB</a:t>
                      </a:r>
                      <a:endParaRPr sz="1000" u="none" strike="noStrike" kern="1200" dirty="0">
                        <a:solidFill>
                          <a:schemeClr val="dk1"/>
                        </a:solidFill>
                        <a:effectLst/>
                        <a:latin typeface="Work Sans"/>
                        <a:ea typeface="+mn-ea"/>
                        <a:cs typeface="+mn-cs"/>
                      </a:endParaRPr>
                    </a:p>
                  </a:txBody>
                  <a:tcPr marL="0" marR="0" marT="58419" marB="0"/>
                </a:tc>
                <a:extLst>
                  <a:ext uri="{0D108BD9-81ED-4DB2-BD59-A6C34878D82A}">
                    <a16:rowId xmlns:a16="http://schemas.microsoft.com/office/drawing/2014/main" val="140824473"/>
                  </a:ext>
                </a:extLst>
              </a:tr>
              <a:tr h="131435">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900" dirty="0">
                          <a:effectLst/>
                          <a:latin typeface="Arial" panose="020B0604020202020204" pitchFamily="34" charset="0"/>
                          <a:cs typeface="Arial" panose="020B0604020202020204" pitchFamily="34" charset="0"/>
                        </a:rPr>
                        <a:t>Total Proyecto </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69649204"/>
                  </a:ext>
                </a:extLst>
              </a:tr>
            </a:tbl>
          </a:graphicData>
        </a:graphic>
      </p:graphicFrame>
      <p:sp>
        <p:nvSpPr>
          <p:cNvPr id="2" name="CuadroTexto 1"/>
          <p:cNvSpPr txBox="1"/>
          <p:nvPr/>
        </p:nvSpPr>
        <p:spPr>
          <a:xfrm>
            <a:off x="318353" y="5637660"/>
            <a:ext cx="6165668" cy="369332"/>
          </a:xfrm>
          <a:prstGeom prst="rect">
            <a:avLst/>
          </a:prstGeom>
          <a:noFill/>
        </p:spPr>
        <p:txBody>
          <a:bodyPr wrap="square" rtlCol="0">
            <a:spAutoFit/>
          </a:bodyPr>
          <a:lstStyle/>
          <a:p>
            <a:r>
              <a:rPr lang="es-ES" dirty="0">
                <a:hlinkClick r:id="rId3" action="ppaction://hlinkfile"/>
              </a:rPr>
              <a:t>Especificaciones técnicas del contrato</a:t>
            </a:r>
            <a:endParaRPr lang="en-US" dirty="0"/>
          </a:p>
        </p:txBody>
      </p:sp>
    </p:spTree>
    <p:extLst>
      <p:ext uri="{BB962C8B-B14F-4D97-AF65-F5344CB8AC3E}">
        <p14:creationId xmlns:p14="http://schemas.microsoft.com/office/powerpoint/2010/main" val="394295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DA1320-0AF4-446B-BC67-45D3E29460F7}"/>
              </a:ext>
            </a:extLst>
          </p:cNvPr>
          <p:cNvSpPr txBox="1"/>
          <p:nvPr/>
        </p:nvSpPr>
        <p:spPr>
          <a:xfrm>
            <a:off x="1019765" y="968552"/>
            <a:ext cx="10083664" cy="584775"/>
          </a:xfrm>
          <a:prstGeom prst="rect">
            <a:avLst/>
          </a:prstGeom>
          <a:noFill/>
        </p:spPr>
        <p:txBody>
          <a:bodyPr wrap="square" rtlCol="0">
            <a:spAutoFit/>
          </a:bodyPr>
          <a:lstStyle/>
          <a:p>
            <a:r>
              <a:rPr lang="es-ES" sz="3200" b="1" dirty="0">
                <a:latin typeface="Montserrat" pitchFamily="2" charset="77"/>
              </a:rPr>
              <a:t>Actividades Administrativas del contratista de obra</a:t>
            </a:r>
          </a:p>
        </p:txBody>
      </p:sp>
      <p:sp>
        <p:nvSpPr>
          <p:cNvPr id="7" name="TextBox 6">
            <a:extLst>
              <a:ext uri="{FF2B5EF4-FFF2-40B4-BE49-F238E27FC236}">
                <a16:creationId xmlns:a16="http://schemas.microsoft.com/office/drawing/2014/main" id="{36459CB4-2AB4-48CB-BB83-79C70D6B9AE6}"/>
              </a:ext>
            </a:extLst>
          </p:cNvPr>
          <p:cNvSpPr txBox="1"/>
          <p:nvPr/>
        </p:nvSpPr>
        <p:spPr>
          <a:xfrm>
            <a:off x="1019765" y="1553327"/>
            <a:ext cx="10828246" cy="5355312"/>
          </a:xfrm>
          <a:prstGeom prst="rect">
            <a:avLst/>
          </a:prstGeom>
          <a:noFill/>
        </p:spPr>
        <p:txBody>
          <a:bodyPr wrap="square" rtlCol="0">
            <a:spAutoFit/>
          </a:bodyPr>
          <a:lstStyle/>
          <a:p>
            <a:pPr algn="just"/>
            <a:r>
              <a:rPr lang="es-ES" dirty="0"/>
              <a:t>El proyecto contempla la elaboración de estudios y diseños a Fase III, lo cual incluye la revisión, ajuste, complementación y apropiación de los estudios y diseños producto del contrato de consultoría No 18001729 03 H3 2018 los cuales permitan caracterizar adecuadamente la condición del estado de la estructura del pavimento existente, con el fin de desarrollar la formulación de un diseño de pavimentos para rehabilitación, a nivel de estudios de detalle de la infraestructura. </a:t>
            </a:r>
          </a:p>
          <a:p>
            <a:pPr algn="just"/>
            <a:r>
              <a:rPr lang="es-ES" dirty="0"/>
              <a:t>Dentro de los productos del contrato anteriormente relacionados y que serán entregados al CONTRATISTA por parte de la Aeronáutica se encuentran: </a:t>
            </a:r>
          </a:p>
          <a:p>
            <a:pPr algn="just"/>
            <a:r>
              <a:rPr lang="en-US" dirty="0"/>
              <a:t>- </a:t>
            </a:r>
            <a:r>
              <a:rPr lang="es-CO" dirty="0"/>
              <a:t>Estudio y anexos hidráulicos</a:t>
            </a:r>
          </a:p>
          <a:p>
            <a:pPr algn="just"/>
            <a:r>
              <a:rPr lang="es-CO" dirty="0"/>
              <a:t>- Estudio y anexos topográficos</a:t>
            </a:r>
          </a:p>
          <a:p>
            <a:pPr algn="just"/>
            <a:r>
              <a:rPr lang="es-CO" dirty="0"/>
              <a:t>- Estudio y anexos geotécnicos</a:t>
            </a:r>
          </a:p>
          <a:p>
            <a:pPr algn="just"/>
            <a:r>
              <a:rPr lang="es-ES" dirty="0"/>
              <a:t>- Informe y anexos de ayudas visuales  </a:t>
            </a:r>
          </a:p>
          <a:p>
            <a:pPr algn="just"/>
            <a:endParaRPr lang="en-US" dirty="0"/>
          </a:p>
          <a:p>
            <a:pPr algn="just"/>
            <a:r>
              <a:rPr lang="es-ES" dirty="0"/>
              <a:t>Lo anterior en lo que respecta al alcance del presente proyecto que consiste en la rehabilitación de la infraestructura lado aire y mantenimiento lado aire y lado tierra del Aeropuerto Germán Olano de Puerto Carreño, esta actividad contempla realizar el diagnóstico de la condición existente de la infraestructura lado aire a cargo de la AEROCIVIL, por medio de la implementación de ensayos de laboratorio y pruebas, las cuales permitan caracterizar adecuadamente la condición del estado de la infraestructura lado aire existente, con el fin de desarrollar la formulación del alcance de la rehabilitación con la generación de estudios de detalle de la infraestructura. </a:t>
            </a:r>
            <a:endParaRPr lang="es-ES" sz="1200" dirty="0">
              <a:solidFill>
                <a:schemeClr val="tx1">
                  <a:lumMod val="50000"/>
                  <a:lumOff val="50000"/>
                </a:schemeClr>
              </a:solidFill>
              <a:latin typeface="Montserrat" pitchFamily="2" charset="77"/>
            </a:endParaRPr>
          </a:p>
        </p:txBody>
      </p:sp>
      <p:sp>
        <p:nvSpPr>
          <p:cNvPr id="10" name="TextBox 5">
            <a:extLst>
              <a:ext uri="{FF2B5EF4-FFF2-40B4-BE49-F238E27FC236}">
                <a16:creationId xmlns:a16="http://schemas.microsoft.com/office/drawing/2014/main" id="{5A9950C1-83DA-1B4F-84CD-18559D433EFA}"/>
              </a:ext>
            </a:extLst>
          </p:cNvPr>
          <p:cNvSpPr txBox="1"/>
          <p:nvPr/>
        </p:nvSpPr>
        <p:spPr>
          <a:xfrm>
            <a:off x="1166070" y="570451"/>
            <a:ext cx="2274962" cy="276999"/>
          </a:xfrm>
          <a:prstGeom prst="rect">
            <a:avLst/>
          </a:prstGeom>
          <a:noFill/>
        </p:spPr>
        <p:txBody>
          <a:bodyPr wrap="square" rtlCol="0">
            <a:spAutoFit/>
          </a:bodyPr>
          <a:lstStyle/>
          <a:p>
            <a:r>
              <a:rPr lang="es-ES" sz="1200" dirty="0">
                <a:latin typeface="Montserrat" pitchFamily="2" charset="77"/>
              </a:rPr>
              <a:t>Titular de diapositiva</a:t>
            </a:r>
          </a:p>
        </p:txBody>
      </p:sp>
    </p:spTree>
    <p:extLst>
      <p:ext uri="{BB962C8B-B14F-4D97-AF65-F5344CB8AC3E}">
        <p14:creationId xmlns:p14="http://schemas.microsoft.com/office/powerpoint/2010/main" val="331058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EE885-1AA3-CF98-4A57-FBA469C6CF19}"/>
              </a:ext>
            </a:extLst>
          </p:cNvPr>
          <p:cNvSpPr txBox="1"/>
          <p:nvPr/>
        </p:nvSpPr>
        <p:spPr>
          <a:xfrm>
            <a:off x="1166070" y="570451"/>
            <a:ext cx="2214804" cy="276999"/>
          </a:xfrm>
          <a:prstGeom prst="rect">
            <a:avLst/>
          </a:prstGeom>
          <a:noFill/>
        </p:spPr>
        <p:txBody>
          <a:bodyPr wrap="square" rtlCol="0">
            <a:spAutoFit/>
          </a:bodyPr>
          <a:lstStyle/>
          <a:p>
            <a:r>
              <a:rPr lang="es-ES" sz="1200" dirty="0">
                <a:latin typeface="Montserrat" pitchFamily="2" charset="77"/>
              </a:rPr>
              <a:t>Titular de diapositiva</a:t>
            </a:r>
          </a:p>
        </p:txBody>
      </p:sp>
      <p:sp>
        <p:nvSpPr>
          <p:cNvPr id="5" name="TextBox 4">
            <a:extLst>
              <a:ext uri="{FF2B5EF4-FFF2-40B4-BE49-F238E27FC236}">
                <a16:creationId xmlns:a16="http://schemas.microsoft.com/office/drawing/2014/main" id="{47AC3B61-D957-E7DB-4207-CDE99D3D6D91}"/>
              </a:ext>
            </a:extLst>
          </p:cNvPr>
          <p:cNvSpPr txBox="1"/>
          <p:nvPr/>
        </p:nvSpPr>
        <p:spPr>
          <a:xfrm>
            <a:off x="1232049" y="863903"/>
            <a:ext cx="4698488" cy="461665"/>
          </a:xfrm>
          <a:prstGeom prst="rect">
            <a:avLst/>
          </a:prstGeom>
          <a:noFill/>
        </p:spPr>
        <p:txBody>
          <a:bodyPr wrap="square" rtlCol="0">
            <a:spAutoFit/>
          </a:bodyPr>
          <a:lstStyle/>
          <a:p>
            <a:r>
              <a:rPr lang="es-ES" sz="2400" b="1" dirty="0">
                <a:latin typeface="Montserrat" pitchFamily="2" charset="77"/>
              </a:rPr>
              <a:t>Estipulación Contractual</a:t>
            </a:r>
          </a:p>
        </p:txBody>
      </p:sp>
      <p:sp>
        <p:nvSpPr>
          <p:cNvPr id="6" name="TextBox 5">
            <a:extLst>
              <a:ext uri="{FF2B5EF4-FFF2-40B4-BE49-F238E27FC236}">
                <a16:creationId xmlns:a16="http://schemas.microsoft.com/office/drawing/2014/main" id="{EAA1B6E2-2116-4673-C83A-77F35A730F2C}"/>
              </a:ext>
            </a:extLst>
          </p:cNvPr>
          <p:cNvSpPr txBox="1"/>
          <p:nvPr/>
        </p:nvSpPr>
        <p:spPr>
          <a:xfrm>
            <a:off x="1232048" y="1342021"/>
            <a:ext cx="11086225" cy="5078313"/>
          </a:xfrm>
          <a:prstGeom prst="rect">
            <a:avLst/>
          </a:prstGeom>
          <a:noFill/>
        </p:spPr>
        <p:txBody>
          <a:bodyPr wrap="square" rtlCol="0">
            <a:spAutoFit/>
          </a:bodyPr>
          <a:lstStyle/>
          <a:p>
            <a:pPr algn="just"/>
            <a:r>
              <a:rPr lang="es-CO" dirty="0"/>
              <a:t>Se contemplan las siguientes actividades que buscan mantener la infraestructura lado aire y lado tierra en adecuadas condiciones de operación y servicio:</a:t>
            </a:r>
            <a:endParaRPr lang="en-US" dirty="0"/>
          </a:p>
          <a:p>
            <a:pPr algn="just"/>
            <a:r>
              <a:rPr lang="es-CO" dirty="0"/>
              <a:t> </a:t>
            </a:r>
            <a:endParaRPr lang="en-US" dirty="0"/>
          </a:p>
          <a:p>
            <a:pPr marL="285750" lvl="0" indent="-285750" algn="just">
              <a:buFont typeface="Arial" panose="020B0604020202020204" pitchFamily="34" charset="0"/>
              <a:buChar char="•"/>
            </a:pPr>
            <a:r>
              <a:rPr lang="es-CO" b="1" dirty="0"/>
              <a:t>Revisión, ajuste, complementación y apropiación de estudios y diseños para fase 3.</a:t>
            </a:r>
            <a:endParaRPr lang="en-US" dirty="0"/>
          </a:p>
          <a:p>
            <a:pPr marL="285750" indent="-285750" algn="just">
              <a:buFont typeface="Arial" panose="020B0604020202020204" pitchFamily="34" charset="0"/>
              <a:buChar char="•"/>
            </a:pPr>
            <a:r>
              <a:rPr lang="es-CO" dirty="0"/>
              <a:t> </a:t>
            </a:r>
            <a:r>
              <a:rPr lang="es-CO" b="1" dirty="0"/>
              <a:t>Rehabilitación lado aire</a:t>
            </a:r>
            <a:endParaRPr lang="en-US" dirty="0"/>
          </a:p>
          <a:p>
            <a:pPr marL="285750" lvl="0" indent="-285750" algn="just">
              <a:buFont typeface="Arial" panose="020B0604020202020204" pitchFamily="34" charset="0"/>
              <a:buChar char="•"/>
            </a:pPr>
            <a:r>
              <a:rPr lang="es-CO" b="1" dirty="0"/>
              <a:t>Mantenimiento lado aire</a:t>
            </a:r>
            <a:endParaRPr lang="en-US" dirty="0"/>
          </a:p>
          <a:p>
            <a:pPr marL="285750" lvl="0" indent="-285750" algn="just">
              <a:buFont typeface="Arial" panose="020B0604020202020204" pitchFamily="34" charset="0"/>
              <a:buChar char="•"/>
            </a:pPr>
            <a:r>
              <a:rPr lang="es-CO" b="1" dirty="0"/>
              <a:t>Mantenimiento lado tierra – Base SEI</a:t>
            </a:r>
          </a:p>
          <a:p>
            <a:pPr marL="285750" lvl="0" indent="-285750" algn="just">
              <a:buFont typeface="Arial" panose="020B0604020202020204" pitchFamily="34" charset="0"/>
              <a:buChar char="•"/>
            </a:pPr>
            <a:endParaRPr lang="es-CO" b="1" dirty="0"/>
          </a:p>
          <a:p>
            <a:pPr marL="285750" lvl="0" indent="-285750" algn="just">
              <a:buFont typeface="Arial" panose="020B0604020202020204" pitchFamily="34" charset="0"/>
              <a:buChar char="•"/>
            </a:pPr>
            <a:r>
              <a:rPr lang="es-ES" b="1" dirty="0"/>
              <a:t>PLAZO PARA LA EJECUCIÓN DEL CONTRATO </a:t>
            </a:r>
          </a:p>
          <a:p>
            <a:pPr marL="742950" lvl="1" indent="-285750" algn="just">
              <a:buFont typeface="Arial" panose="020B0604020202020204" pitchFamily="34" charset="0"/>
              <a:buChar char="•"/>
            </a:pPr>
            <a:r>
              <a:rPr lang="es-ES" b="1" dirty="0"/>
              <a:t>Plazo 1 hasta el 31 de Julio de 2023</a:t>
            </a:r>
          </a:p>
          <a:p>
            <a:pPr marL="742950" lvl="1" indent="-285750" algn="just">
              <a:buFont typeface="Arial" panose="020B0604020202020204" pitchFamily="34" charset="0"/>
              <a:buChar char="•"/>
            </a:pPr>
            <a:r>
              <a:rPr lang="es-ES" b="1" dirty="0"/>
              <a:t>Prorroga 1 hasta el 23 de Noviembre de 2022</a:t>
            </a:r>
          </a:p>
          <a:p>
            <a:pPr marL="742950" lvl="1" indent="-285750" algn="just">
              <a:buFont typeface="Arial" panose="020B0604020202020204" pitchFamily="34" charset="0"/>
              <a:buChar char="•"/>
            </a:pPr>
            <a:r>
              <a:rPr lang="es-ES" b="1" dirty="0"/>
              <a:t>Suspensión 1 del 20 de septiembre al 20 de octubre de 2022</a:t>
            </a:r>
          </a:p>
          <a:p>
            <a:pPr marL="742950" lvl="1" indent="-285750" algn="just">
              <a:buFont typeface="Arial" panose="020B0604020202020204" pitchFamily="34" charset="0"/>
              <a:buChar char="•"/>
            </a:pPr>
            <a:r>
              <a:rPr lang="es-ES" b="1" dirty="0"/>
              <a:t>Plazo final hasta el 23 de diciembre de 2022</a:t>
            </a:r>
          </a:p>
          <a:p>
            <a:pPr lvl="1" algn="just"/>
            <a:endParaRPr lang="es-ES" b="1" dirty="0"/>
          </a:p>
          <a:p>
            <a:pPr marL="285750" indent="-285750" algn="just">
              <a:buFont typeface="Arial" panose="020B0604020202020204" pitchFamily="34" charset="0"/>
              <a:buChar char="•"/>
            </a:pPr>
            <a:r>
              <a:rPr lang="en-US" b="1" dirty="0"/>
              <a:t>FORMA DE PAGO</a:t>
            </a:r>
          </a:p>
          <a:p>
            <a:pPr algn="just"/>
            <a:r>
              <a:rPr lang="es-ES" dirty="0"/>
              <a:t>Las actividades serán pagadas por precios unitarios y cantidades efectivamente ejecutadas, recibidas a </a:t>
            </a:r>
          </a:p>
          <a:p>
            <a:pPr algn="just"/>
            <a:r>
              <a:rPr lang="es-ES" dirty="0"/>
              <a:t>satisfacción por la interventoría conforme a lo establecido en el Plan de Mantenimiento y memorias de</a:t>
            </a:r>
          </a:p>
          <a:p>
            <a:pPr algn="just"/>
            <a:r>
              <a:rPr lang="pt-BR" dirty="0"/>
              <a:t>cálculo de </a:t>
            </a:r>
            <a:r>
              <a:rPr lang="pt-BR" dirty="0" err="1"/>
              <a:t>las</a:t>
            </a:r>
            <a:r>
              <a:rPr lang="pt-BR" dirty="0"/>
              <a:t> obras complementarias</a:t>
            </a:r>
            <a:endParaRPr lang="es-ES" dirty="0"/>
          </a:p>
        </p:txBody>
      </p:sp>
    </p:spTree>
    <p:extLst>
      <p:ext uri="{BB962C8B-B14F-4D97-AF65-F5344CB8AC3E}">
        <p14:creationId xmlns:p14="http://schemas.microsoft.com/office/powerpoint/2010/main" val="301197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EE885-1AA3-CF98-4A57-FBA469C6CF19}"/>
              </a:ext>
            </a:extLst>
          </p:cNvPr>
          <p:cNvSpPr txBox="1"/>
          <p:nvPr/>
        </p:nvSpPr>
        <p:spPr>
          <a:xfrm>
            <a:off x="1166070" y="570451"/>
            <a:ext cx="2214804" cy="276999"/>
          </a:xfrm>
          <a:prstGeom prst="rect">
            <a:avLst/>
          </a:prstGeom>
          <a:noFill/>
        </p:spPr>
        <p:txBody>
          <a:bodyPr wrap="square" rtlCol="0">
            <a:spAutoFit/>
          </a:bodyPr>
          <a:lstStyle/>
          <a:p>
            <a:r>
              <a:rPr lang="es-ES" sz="1200" dirty="0">
                <a:latin typeface="Montserrat" pitchFamily="2" charset="77"/>
              </a:rPr>
              <a:t>Titular de diapositiva</a:t>
            </a:r>
          </a:p>
        </p:txBody>
      </p:sp>
      <p:sp>
        <p:nvSpPr>
          <p:cNvPr id="5" name="TextBox 4">
            <a:extLst>
              <a:ext uri="{FF2B5EF4-FFF2-40B4-BE49-F238E27FC236}">
                <a16:creationId xmlns:a16="http://schemas.microsoft.com/office/drawing/2014/main" id="{47AC3B61-D957-E7DB-4207-CDE99D3D6D91}"/>
              </a:ext>
            </a:extLst>
          </p:cNvPr>
          <p:cNvSpPr txBox="1"/>
          <p:nvPr/>
        </p:nvSpPr>
        <p:spPr>
          <a:xfrm>
            <a:off x="1232049" y="863903"/>
            <a:ext cx="4698488" cy="461665"/>
          </a:xfrm>
          <a:prstGeom prst="rect">
            <a:avLst/>
          </a:prstGeom>
          <a:noFill/>
        </p:spPr>
        <p:txBody>
          <a:bodyPr wrap="square" rtlCol="0">
            <a:spAutoFit/>
          </a:bodyPr>
          <a:lstStyle/>
          <a:p>
            <a:r>
              <a:rPr lang="es-ES" sz="2400" b="1" dirty="0">
                <a:latin typeface="Montserrat" pitchFamily="2" charset="77"/>
              </a:rPr>
              <a:t>Estipulación Contractual</a:t>
            </a:r>
          </a:p>
        </p:txBody>
      </p:sp>
      <p:sp>
        <p:nvSpPr>
          <p:cNvPr id="6" name="TextBox 5">
            <a:extLst>
              <a:ext uri="{FF2B5EF4-FFF2-40B4-BE49-F238E27FC236}">
                <a16:creationId xmlns:a16="http://schemas.microsoft.com/office/drawing/2014/main" id="{EAA1B6E2-2116-4673-C83A-77F35A730F2C}"/>
              </a:ext>
            </a:extLst>
          </p:cNvPr>
          <p:cNvSpPr txBox="1"/>
          <p:nvPr/>
        </p:nvSpPr>
        <p:spPr>
          <a:xfrm>
            <a:off x="1232048" y="1342021"/>
            <a:ext cx="11086225" cy="3416320"/>
          </a:xfrm>
          <a:prstGeom prst="rect">
            <a:avLst/>
          </a:prstGeom>
          <a:noFill/>
        </p:spPr>
        <p:txBody>
          <a:bodyPr wrap="square" rtlCol="0">
            <a:spAutoFit/>
          </a:bodyPr>
          <a:lstStyle/>
          <a:p>
            <a:pPr algn="just"/>
            <a:r>
              <a:rPr lang="es-CO" dirty="0"/>
              <a:t>Se contemplan las siguientes actividades que buscan mantener la infraestructura lado aire y lado tierra en adecuadas condiciones de operación y servicio:</a:t>
            </a:r>
            <a:endParaRPr lang="en-US" dirty="0"/>
          </a:p>
          <a:p>
            <a:pPr algn="just"/>
            <a:r>
              <a:rPr lang="es-CO" dirty="0"/>
              <a:t> </a:t>
            </a:r>
          </a:p>
          <a:p>
            <a:pPr marL="285750" indent="-285750" algn="just">
              <a:buFont typeface="Arial" panose="020B0604020202020204" pitchFamily="34" charset="0"/>
              <a:buChar char="•"/>
            </a:pPr>
            <a:r>
              <a:rPr lang="en-US" b="1" dirty="0"/>
              <a:t>OBLIGACIONES ESPECIALES DEL CONTRATISTA</a:t>
            </a:r>
          </a:p>
          <a:p>
            <a:pPr algn="just"/>
            <a:r>
              <a:rPr lang="es-ES" dirty="0"/>
              <a:t>El contratista deberá entregar para revisión y aprobación de la interventoría los siguientes documentos;</a:t>
            </a:r>
          </a:p>
          <a:p>
            <a:pPr algn="just"/>
            <a:endParaRPr lang="es-ES" dirty="0"/>
          </a:p>
          <a:p>
            <a:pPr marL="285750" indent="-285750" algn="just">
              <a:buFont typeface="Arial" panose="020B0604020202020204" pitchFamily="34" charset="0"/>
              <a:buChar char="•"/>
            </a:pPr>
            <a:r>
              <a:rPr lang="es-ES" b="1" dirty="0"/>
              <a:t>PSO Plan de Seguridad Operacional</a:t>
            </a:r>
          </a:p>
          <a:p>
            <a:pPr marL="285750" indent="-285750" algn="just">
              <a:buFont typeface="Arial" panose="020B0604020202020204" pitchFamily="34" charset="0"/>
              <a:buChar char="•"/>
            </a:pPr>
            <a:r>
              <a:rPr lang="es-ES" b="1" dirty="0"/>
              <a:t>Plan de calidad</a:t>
            </a:r>
          </a:p>
          <a:p>
            <a:pPr marL="285750" indent="-285750" algn="just">
              <a:buFont typeface="Arial" panose="020B0604020202020204" pitchFamily="34" charset="0"/>
              <a:buChar char="•"/>
            </a:pPr>
            <a:r>
              <a:rPr lang="es-ES" b="1" dirty="0"/>
              <a:t>Plan de mantenimiento</a:t>
            </a:r>
          </a:p>
          <a:p>
            <a:pPr marL="285750" indent="-285750" algn="just">
              <a:buFont typeface="Arial" panose="020B0604020202020204" pitchFamily="34" charset="0"/>
              <a:buChar char="•"/>
            </a:pPr>
            <a:r>
              <a:rPr lang="es-ES" b="1" dirty="0"/>
              <a:t>Plan de Gestión de la Rehabilitación</a:t>
            </a:r>
          </a:p>
          <a:p>
            <a:pPr marL="285750" indent="-285750" algn="just">
              <a:buFont typeface="Arial" panose="020B0604020202020204" pitchFamily="34" charset="0"/>
              <a:buChar char="•"/>
            </a:pPr>
            <a:r>
              <a:rPr lang="es-ES" b="1" dirty="0"/>
              <a:t>Hojas de vida Interventoría</a:t>
            </a:r>
          </a:p>
          <a:p>
            <a:pPr marL="285750" indent="-285750" algn="just">
              <a:buFont typeface="Arial" panose="020B0604020202020204" pitchFamily="34" charset="0"/>
              <a:buChar char="•"/>
            </a:pPr>
            <a:r>
              <a:rPr lang="es-ES" b="1" dirty="0"/>
              <a:t>PAGA</a:t>
            </a:r>
          </a:p>
        </p:txBody>
      </p:sp>
    </p:spTree>
    <p:extLst>
      <p:ext uri="{BB962C8B-B14F-4D97-AF65-F5344CB8AC3E}">
        <p14:creationId xmlns:p14="http://schemas.microsoft.com/office/powerpoint/2010/main" val="345793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EE885-1AA3-CF98-4A57-FBA469C6CF19}"/>
              </a:ext>
            </a:extLst>
          </p:cNvPr>
          <p:cNvSpPr txBox="1"/>
          <p:nvPr/>
        </p:nvSpPr>
        <p:spPr>
          <a:xfrm>
            <a:off x="1166070" y="570451"/>
            <a:ext cx="2214804" cy="276999"/>
          </a:xfrm>
          <a:prstGeom prst="rect">
            <a:avLst/>
          </a:prstGeom>
          <a:noFill/>
        </p:spPr>
        <p:txBody>
          <a:bodyPr wrap="square" rtlCol="0">
            <a:spAutoFit/>
          </a:bodyPr>
          <a:lstStyle/>
          <a:p>
            <a:r>
              <a:rPr lang="es-ES" sz="1200" dirty="0">
                <a:latin typeface="Montserrat" pitchFamily="2" charset="77"/>
              </a:rPr>
              <a:t>Titular de diapositiva</a:t>
            </a:r>
          </a:p>
        </p:txBody>
      </p:sp>
      <p:sp>
        <p:nvSpPr>
          <p:cNvPr id="5" name="TextBox 4">
            <a:extLst>
              <a:ext uri="{FF2B5EF4-FFF2-40B4-BE49-F238E27FC236}">
                <a16:creationId xmlns:a16="http://schemas.microsoft.com/office/drawing/2014/main" id="{47AC3B61-D957-E7DB-4207-CDE99D3D6D91}"/>
              </a:ext>
            </a:extLst>
          </p:cNvPr>
          <p:cNvSpPr txBox="1"/>
          <p:nvPr/>
        </p:nvSpPr>
        <p:spPr>
          <a:xfrm>
            <a:off x="1232049" y="863903"/>
            <a:ext cx="4698488" cy="461665"/>
          </a:xfrm>
          <a:prstGeom prst="rect">
            <a:avLst/>
          </a:prstGeom>
          <a:noFill/>
        </p:spPr>
        <p:txBody>
          <a:bodyPr wrap="square" rtlCol="0">
            <a:spAutoFit/>
          </a:bodyPr>
          <a:lstStyle/>
          <a:p>
            <a:r>
              <a:rPr lang="es-ES" sz="2400" b="1" dirty="0">
                <a:latin typeface="Montserrat" pitchFamily="2" charset="77"/>
              </a:rPr>
              <a:t>Planes Operativos</a:t>
            </a:r>
          </a:p>
        </p:txBody>
      </p:sp>
      <p:sp>
        <p:nvSpPr>
          <p:cNvPr id="6" name="TextBox 5">
            <a:extLst>
              <a:ext uri="{FF2B5EF4-FFF2-40B4-BE49-F238E27FC236}">
                <a16:creationId xmlns:a16="http://schemas.microsoft.com/office/drawing/2014/main" id="{EAA1B6E2-2116-4673-C83A-77F35A730F2C}"/>
              </a:ext>
            </a:extLst>
          </p:cNvPr>
          <p:cNvSpPr txBox="1"/>
          <p:nvPr/>
        </p:nvSpPr>
        <p:spPr>
          <a:xfrm>
            <a:off x="814037" y="1325568"/>
            <a:ext cx="11086225" cy="4801314"/>
          </a:xfrm>
          <a:prstGeom prst="rect">
            <a:avLst/>
          </a:prstGeom>
          <a:noFill/>
        </p:spPr>
        <p:txBody>
          <a:bodyPr wrap="square" rtlCol="0">
            <a:spAutoFit/>
          </a:bodyPr>
          <a:lstStyle/>
          <a:p>
            <a:pPr algn="just"/>
            <a:r>
              <a:rPr lang="es-CO" dirty="0"/>
              <a:t>Es importante conocer que la operación del aeropuerto German Olano se realiza de conformidad con las leyes, normas y estándares nacionales que rigen la actividad aeronáutica, aeroportuaria e infraestructura, lo anterior sin perjuicio de lo dispuesto en tratados o convenios internacionales ratificados por Colombia que regulen estos aspectos, así como las contenidas en esta guía y las demás normas emanadas de la Aeronáutica civil de Colombia, por esto se deben cumplir lo reglamentado en el RAC-14 y para el manejo de situaciones en que las aeronaves en superficie ocasionen daños a terceros, se aplica los procedimientos de acuerdo a lo dispuesto en el Código de Comercio, Libro V, Capítulo VI y VII, Artículos 1827 al 1847; inclusive.</a:t>
            </a:r>
          </a:p>
          <a:p>
            <a:pPr algn="just"/>
            <a:endParaRPr lang="es-CO" dirty="0"/>
          </a:p>
          <a:p>
            <a:r>
              <a:rPr lang="es-CO" dirty="0"/>
              <a:t>Por esto se realizan los siguientes planes operativos;</a:t>
            </a:r>
          </a:p>
          <a:p>
            <a:r>
              <a:rPr lang="es-CO" dirty="0"/>
              <a:t> </a:t>
            </a:r>
            <a:endParaRPr lang="en-US" dirty="0"/>
          </a:p>
          <a:p>
            <a:pPr marL="285750" indent="-285750" algn="just">
              <a:buFont typeface="Arial" panose="020B0604020202020204" pitchFamily="34" charset="0"/>
              <a:buChar char="•"/>
            </a:pPr>
            <a:r>
              <a:rPr lang="es-CO" dirty="0"/>
              <a:t>El contratista adopta las medidas tendientes a garantizar el servicio permanente y efectivo de la infraestructura dispuesta para la operación del aeropuerto, respetando el cronograma de trabajo y dejando limpio las superficies sin ROD que pueda causas daños a las aeronaves.</a:t>
            </a:r>
            <a:endParaRPr lang="en-US" dirty="0"/>
          </a:p>
          <a:p>
            <a:r>
              <a:rPr lang="es-CO" dirty="0"/>
              <a:t> </a:t>
            </a:r>
            <a:endParaRPr lang="en-US" dirty="0"/>
          </a:p>
          <a:p>
            <a:pPr marL="285750" indent="-285750" algn="just">
              <a:buFont typeface="Arial" panose="020B0604020202020204" pitchFamily="34" charset="0"/>
              <a:buChar char="•"/>
            </a:pPr>
            <a:r>
              <a:rPr lang="es-CO" dirty="0"/>
              <a:t>Ejerce inspección y supervisión permanente del cumplimiento de la normatividad vigente y de los compromisos de niveles de servicios prestados por las empresas vinculadas al aeropuerto.</a:t>
            </a:r>
            <a:endParaRPr lang="en-US" dirty="0"/>
          </a:p>
          <a:p>
            <a:r>
              <a:rPr lang="es-CO" dirty="0"/>
              <a:t> </a:t>
            </a:r>
            <a:endParaRPr lang="en-US" dirty="0"/>
          </a:p>
        </p:txBody>
      </p:sp>
    </p:spTree>
    <p:extLst>
      <p:ext uri="{BB962C8B-B14F-4D97-AF65-F5344CB8AC3E}">
        <p14:creationId xmlns:p14="http://schemas.microsoft.com/office/powerpoint/2010/main" val="256612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EE885-1AA3-CF98-4A57-FBA469C6CF19}"/>
              </a:ext>
            </a:extLst>
          </p:cNvPr>
          <p:cNvSpPr txBox="1"/>
          <p:nvPr/>
        </p:nvSpPr>
        <p:spPr>
          <a:xfrm>
            <a:off x="1166070" y="570451"/>
            <a:ext cx="2214804" cy="276999"/>
          </a:xfrm>
          <a:prstGeom prst="rect">
            <a:avLst/>
          </a:prstGeom>
          <a:noFill/>
        </p:spPr>
        <p:txBody>
          <a:bodyPr wrap="square" rtlCol="0">
            <a:spAutoFit/>
          </a:bodyPr>
          <a:lstStyle/>
          <a:p>
            <a:r>
              <a:rPr lang="es-ES" sz="1200" dirty="0">
                <a:latin typeface="Montserrat" pitchFamily="2" charset="77"/>
              </a:rPr>
              <a:t>Titular de diapositiva</a:t>
            </a:r>
          </a:p>
        </p:txBody>
      </p:sp>
      <p:sp>
        <p:nvSpPr>
          <p:cNvPr id="5" name="TextBox 4">
            <a:extLst>
              <a:ext uri="{FF2B5EF4-FFF2-40B4-BE49-F238E27FC236}">
                <a16:creationId xmlns:a16="http://schemas.microsoft.com/office/drawing/2014/main" id="{47AC3B61-D957-E7DB-4207-CDE99D3D6D91}"/>
              </a:ext>
            </a:extLst>
          </p:cNvPr>
          <p:cNvSpPr txBox="1"/>
          <p:nvPr/>
        </p:nvSpPr>
        <p:spPr>
          <a:xfrm>
            <a:off x="1232049" y="863903"/>
            <a:ext cx="4698488" cy="461665"/>
          </a:xfrm>
          <a:prstGeom prst="rect">
            <a:avLst/>
          </a:prstGeom>
          <a:noFill/>
        </p:spPr>
        <p:txBody>
          <a:bodyPr wrap="square" rtlCol="0">
            <a:spAutoFit/>
          </a:bodyPr>
          <a:lstStyle/>
          <a:p>
            <a:r>
              <a:rPr lang="es-ES" sz="2400" b="1" dirty="0">
                <a:latin typeface="Montserrat" pitchFamily="2" charset="77"/>
              </a:rPr>
              <a:t>Planes Operativos</a:t>
            </a:r>
          </a:p>
        </p:txBody>
      </p:sp>
      <p:sp>
        <p:nvSpPr>
          <p:cNvPr id="6" name="TextBox 5">
            <a:extLst>
              <a:ext uri="{FF2B5EF4-FFF2-40B4-BE49-F238E27FC236}">
                <a16:creationId xmlns:a16="http://schemas.microsoft.com/office/drawing/2014/main" id="{EAA1B6E2-2116-4673-C83A-77F35A730F2C}"/>
              </a:ext>
            </a:extLst>
          </p:cNvPr>
          <p:cNvSpPr txBox="1"/>
          <p:nvPr/>
        </p:nvSpPr>
        <p:spPr>
          <a:xfrm>
            <a:off x="814037" y="1325568"/>
            <a:ext cx="11086225" cy="3693319"/>
          </a:xfrm>
          <a:prstGeom prst="rect">
            <a:avLst/>
          </a:prstGeom>
          <a:noFill/>
        </p:spPr>
        <p:txBody>
          <a:bodyPr wrap="square" rtlCol="0">
            <a:spAutoFit/>
          </a:bodyPr>
          <a:lstStyle/>
          <a:p>
            <a:pPr marL="285750" indent="-285750" algn="just">
              <a:buFont typeface="Arial" panose="020B0604020202020204" pitchFamily="34" charset="0"/>
              <a:buChar char="•"/>
            </a:pPr>
            <a:r>
              <a:rPr lang="es-CO" dirty="0"/>
              <a:t>Adopta medidas tendientes a garantizar que en todas aquellas actividades relacionadas con la atención directa que podría causar la falta de prestación de servicio de parte de alguna de las aerolíneas vinculadas al aeropuerto, adecuado por parte de las personas y equipos dispuestos para ello. Esto se logra con la identificación y análisis de las novedades presentadas en el servicio prestado para la implementación de mejoras.</a:t>
            </a:r>
            <a:endParaRPr lang="en-US"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Mantiene actualizada la señalización de la pista, garantizando la correcta orientación a las aeronaves que circulan en el aeropuerto.</a:t>
            </a:r>
            <a:endParaRPr lang="en-US" dirty="0"/>
          </a:p>
          <a:p>
            <a:pPr algn="just"/>
            <a:endParaRPr lang="en-US" dirty="0"/>
          </a:p>
          <a:p>
            <a:pPr marL="285750" indent="-285750" algn="just">
              <a:buFont typeface="Arial" panose="020B0604020202020204" pitchFamily="34" charset="0"/>
              <a:buChar char="•"/>
            </a:pPr>
            <a:r>
              <a:rPr lang="es-CO" dirty="0"/>
              <a:t>Garantiza que, durante las actividades de construcción o mantenimiento de la infraestructura aeroportuaria, se garantizará el servicio adecuado y el control ambiental sobre estas actividades. Para esto se realiza supervisión permanente de la ejecución y el servicio por parte del Supervisor de Terminal, Coordinador Ambiental y Coordinador de Seguridad y Salud en el Trabajo.</a:t>
            </a:r>
            <a:endParaRPr lang="en-US" dirty="0"/>
          </a:p>
          <a:p>
            <a:pPr algn="just"/>
            <a:endParaRPr lang="en-US" dirty="0"/>
          </a:p>
        </p:txBody>
      </p:sp>
    </p:spTree>
    <p:extLst>
      <p:ext uri="{BB962C8B-B14F-4D97-AF65-F5344CB8AC3E}">
        <p14:creationId xmlns:p14="http://schemas.microsoft.com/office/powerpoint/2010/main" val="3063684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4803B4987E03744957A365436839213" ma:contentTypeVersion="1" ma:contentTypeDescription="Crear nuevo documento." ma:contentTypeScope="" ma:versionID="9942e9fe6e51b0cd2645077458aa1b14">
  <xsd:schema xmlns:xsd="http://www.w3.org/2001/XMLSchema" xmlns:xs="http://www.w3.org/2001/XMLSchema" xmlns:p="http://schemas.microsoft.com/office/2006/metadata/properties" xmlns:ns2="4088cdfd-52ad-485a-953a-a12454292f34" targetNamespace="http://schemas.microsoft.com/office/2006/metadata/properties" ma:root="true" ma:fieldsID="fa65895b9b2c2f138c67aa4702815352" ns2:_="">
    <xsd:import namespace="4088cdfd-52ad-485a-953a-a12454292f34"/>
    <xsd:element name="properties">
      <xsd:complexType>
        <xsd:sequence>
          <xsd:element name="documentManagement">
            <xsd:complexType>
              <xsd:all>
                <xsd:element ref="ns2:Forma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8cdfd-52ad-485a-953a-a12454292f34" elementFormDefault="qualified">
    <xsd:import namespace="http://schemas.microsoft.com/office/2006/documentManagement/types"/>
    <xsd:import namespace="http://schemas.microsoft.com/office/infopath/2007/PartnerControls"/>
    <xsd:element name="Formato" ma:index="8" nillable="true" ma:displayName="Formato" ma:default="/Style%20Library/Images/pdf.svg" ma:format="Dropdown" ma:internalName="Formato">
      <xsd:simpleType>
        <xsd:restriction base="dms:Choice">
          <xsd:enumeration value="/Style%20Library/Images/pdf.svg"/>
          <xsd:enumeration value="/Style%20Library/Images/doc.svg"/>
          <xsd:enumeration value="/Style%20Library/Images/xls.svg"/>
          <xsd:enumeration value="/Style%20Library/Images/ppt.svg/Style%20Library/Images/jpg.sv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ato xmlns="4088cdfd-52ad-485a-953a-a12454292f34">/Style%20Library/Images/pdf.svg</Formato>
  </documentManagement>
</p:properties>
</file>

<file path=customXml/itemProps1.xml><?xml version="1.0" encoding="utf-8"?>
<ds:datastoreItem xmlns:ds="http://schemas.openxmlformats.org/officeDocument/2006/customXml" ds:itemID="{C70E6498-9ADD-4AAC-B6DC-B44446674CEF}"/>
</file>

<file path=customXml/itemProps2.xml><?xml version="1.0" encoding="utf-8"?>
<ds:datastoreItem xmlns:ds="http://schemas.openxmlformats.org/officeDocument/2006/customXml" ds:itemID="{D6C403E5-BF21-4D80-987D-56C88E389CE8}"/>
</file>

<file path=customXml/itemProps3.xml><?xml version="1.0" encoding="utf-8"?>
<ds:datastoreItem xmlns:ds="http://schemas.openxmlformats.org/officeDocument/2006/customXml" ds:itemID="{0ADFDCBA-6E38-4B9A-A227-F6FD45C01311}"/>
</file>

<file path=docProps/app.xml><?xml version="1.0" encoding="utf-8"?>
<Properties xmlns="http://schemas.openxmlformats.org/officeDocument/2006/extended-properties" xmlns:vt="http://schemas.openxmlformats.org/officeDocument/2006/docPropsVTypes">
  <TotalTime>111</TotalTime>
  <Words>1117</Words>
  <Application>Microsoft Office PowerPoint</Application>
  <PresentationFormat>Panorámica</PresentationFormat>
  <Paragraphs>113</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Calibri</vt:lpstr>
      <vt:lpstr>Calibri Light</vt:lpstr>
      <vt:lpstr>Montserrat</vt:lpstr>
      <vt:lpstr>Noto Sans Symbols</vt:lpstr>
      <vt:lpstr>Symbol</vt:lpstr>
      <vt:lpstr>Times New Roman</vt:lpstr>
      <vt:lpstr>Work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Informe  Interventoría Aeropuerto German Olano Carreño - Puerto Carreño </dc:title>
  <dc:creator>jose eduardo cetina pineda</dc:creator>
  <cp:lastModifiedBy>Orlando Mateus</cp:lastModifiedBy>
  <cp:revision>13</cp:revision>
  <dcterms:created xsi:type="dcterms:W3CDTF">2022-08-21T22:49:05Z</dcterms:created>
  <dcterms:modified xsi:type="dcterms:W3CDTF">2022-12-09T02:07:50Z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0x010100B4803B4987E03744957A365436839213</vt:lpwstr>
  </property>
</Properties>
</file>